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89" r:id="rId4"/>
    <p:sldId id="290" r:id="rId5"/>
    <p:sldId id="291" r:id="rId6"/>
    <p:sldId id="292" r:id="rId7"/>
    <p:sldId id="28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4" r:id="rId39"/>
    <p:sldId id="295" r:id="rId40"/>
    <p:sldId id="301" r:id="rId41"/>
    <p:sldId id="302" r:id="rId42"/>
    <p:sldId id="296" r:id="rId43"/>
    <p:sldId id="297" r:id="rId44"/>
    <p:sldId id="298" r:id="rId45"/>
    <p:sldId id="299" r:id="rId46"/>
    <p:sldId id="300" r:id="rId47"/>
  </p:sldIdLst>
  <p:sldSz cx="9899650" cy="6858000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32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BCBCB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4660"/>
  </p:normalViewPr>
  <p:slideViewPr>
    <p:cSldViewPr>
      <p:cViewPr varScale="1">
        <p:scale>
          <a:sx n="160" d="100"/>
          <a:sy n="160" d="100"/>
        </p:scale>
        <p:origin x="2076" y="144"/>
      </p:cViewPr>
      <p:guideLst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2796" y="-102"/>
      </p:cViewPr>
      <p:guideLst>
        <p:guide orient="horz" pos="3120"/>
        <p:guide pos="2132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75C0E844-4BF8-4346-83F1-1E48FC4F9BF5}" type="datetimeFigureOut">
              <a:rPr lang="ko-KR" altLang="en-US" smtClean="0"/>
              <a:pPr/>
              <a:t>2023-03-02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1BA4C65-44F2-4877-98EA-910F46710B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25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F1D29EF8-A63C-4D4B-90C8-EECF773C4F05}" type="datetimeFigureOut">
              <a:rPr lang="ko-KR" altLang="en-US" smtClean="0"/>
              <a:pPr/>
              <a:t>2023-03-02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D0B82E2F-4F63-4393-9522-E6920641F2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0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122141" y="6752984"/>
            <a:ext cx="9650210" cy="10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122141" y="54150"/>
            <a:ext cx="9650210" cy="46672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9"/>
          <p:cNvSpPr>
            <a:spLocks noGrp="1"/>
          </p:cNvSpPr>
          <p:nvPr userDrawn="1">
            <p:ph type="body" sz="quarter" idx="15"/>
          </p:nvPr>
        </p:nvSpPr>
        <p:spPr>
          <a:xfrm>
            <a:off x="3751048" y="5257814"/>
            <a:ext cx="2397554" cy="314327"/>
          </a:xfrm>
        </p:spPr>
        <p:txBody>
          <a:bodyPr>
            <a:noAutofit/>
          </a:bodyPr>
          <a:lstStyle>
            <a:lvl1pPr algn="ctr">
              <a:buNone/>
              <a:defRPr kumimoji="0" lang="en-US" altLang="ko-KR" sz="13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defRPr>
            </a:lvl1pPr>
            <a:lvl2pPr algn="r">
              <a:defRPr sz="1600">
                <a:ea typeface="HY견고딕" pitchFamily="18" charset="-127"/>
              </a:defRPr>
            </a:lvl2pPr>
            <a:lvl3pPr algn="r">
              <a:defRPr sz="1600">
                <a:ea typeface="HY견고딕" pitchFamily="18" charset="-127"/>
              </a:defRPr>
            </a:lvl3pPr>
            <a:lvl4pPr algn="r">
              <a:defRPr sz="1600">
                <a:ea typeface="HY견고딕" pitchFamily="18" charset="-127"/>
              </a:defRPr>
            </a:lvl4pPr>
            <a:lvl5pPr algn="r">
              <a:defRPr sz="1600">
                <a:ea typeface="HY견고딕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</a:t>
            </a:r>
          </a:p>
        </p:txBody>
      </p:sp>
      <p:sp>
        <p:nvSpPr>
          <p:cNvPr id="9" name="텍스트 개체 틀 5"/>
          <p:cNvSpPr>
            <a:spLocks noGrp="1"/>
          </p:cNvSpPr>
          <p:nvPr userDrawn="1">
            <p:ph type="body" sz="quarter" idx="18"/>
          </p:nvPr>
        </p:nvSpPr>
        <p:spPr>
          <a:xfrm>
            <a:off x="505295" y="1872498"/>
            <a:ext cx="8909684" cy="814383"/>
          </a:xfrm>
        </p:spPr>
        <p:txBody>
          <a:bodyPr/>
          <a:lstStyle>
            <a:lvl1pPr algn="ctr">
              <a:buNone/>
              <a:defRPr sz="32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  <a:cs typeface="Arial" pitchFamily="34" charset="0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6"/>
          </p:nvPr>
        </p:nvSpPr>
        <p:spPr>
          <a:xfrm>
            <a:off x="506388" y="2528885"/>
            <a:ext cx="8908623" cy="357187"/>
          </a:xfrm>
        </p:spPr>
        <p:txBody>
          <a:bodyPr>
            <a:noAutofit/>
          </a:bodyPr>
          <a:lstStyle>
            <a:lvl1pPr algn="ctr">
              <a:buNone/>
              <a:defRPr sz="17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algn="r">
              <a:defRPr sz="1600">
                <a:ea typeface="HY견고딕" pitchFamily="18" charset="-127"/>
              </a:defRPr>
            </a:lvl2pPr>
            <a:lvl3pPr algn="r">
              <a:defRPr sz="1600">
                <a:ea typeface="HY견고딕" pitchFamily="18" charset="-127"/>
              </a:defRPr>
            </a:lvl3pPr>
            <a:lvl4pPr algn="r">
              <a:defRPr sz="1600">
                <a:ea typeface="HY견고딕" pitchFamily="18" charset="-127"/>
              </a:defRPr>
            </a:lvl4pPr>
            <a:lvl5pPr algn="r">
              <a:defRPr sz="1600">
                <a:ea typeface="HY견고딕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09346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 userDrawn="1"/>
        </p:nvGrpSpPr>
        <p:grpSpPr>
          <a:xfrm>
            <a:off x="116388" y="9526"/>
            <a:ext cx="9666874" cy="585345"/>
            <a:chOff x="107504" y="9525"/>
            <a:chExt cx="8928992" cy="585345"/>
          </a:xfrm>
        </p:grpSpPr>
        <p:pic>
          <p:nvPicPr>
            <p:cNvPr id="25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4"/>
            <a:stretch/>
          </p:blipFill>
          <p:spPr bwMode="auto">
            <a:xfrm>
              <a:off x="107504" y="9525"/>
              <a:ext cx="8928992" cy="584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그룹 25"/>
            <p:cNvGrpSpPr/>
            <p:nvPr userDrawn="1"/>
          </p:nvGrpSpPr>
          <p:grpSpPr>
            <a:xfrm>
              <a:off x="107504" y="549151"/>
              <a:ext cx="8449816" cy="45719"/>
              <a:chOff x="107504" y="549151"/>
              <a:chExt cx="8449816" cy="45719"/>
            </a:xfrm>
          </p:grpSpPr>
          <p:sp>
            <p:nvSpPr>
              <p:cNvPr id="27" name="직사각형 26"/>
              <p:cNvSpPr/>
              <p:nvPr userDrawn="1"/>
            </p:nvSpPr>
            <p:spPr>
              <a:xfrm>
                <a:off x="107504" y="549151"/>
                <a:ext cx="288032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 userDrawn="1"/>
            </p:nvSpPr>
            <p:spPr>
              <a:xfrm>
                <a:off x="391790" y="549151"/>
                <a:ext cx="8165530" cy="45719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내용 개체 틀 3"/>
          <p:cNvSpPr>
            <a:spLocks noGrp="1"/>
          </p:cNvSpPr>
          <p:nvPr userDrawn="1">
            <p:ph sz="half" idx="2"/>
          </p:nvPr>
        </p:nvSpPr>
        <p:spPr>
          <a:xfrm>
            <a:off x="696039" y="1357298"/>
            <a:ext cx="5955300" cy="3951288"/>
          </a:xfrm>
        </p:spPr>
        <p:txBody>
          <a:bodyPr/>
          <a:lstStyle>
            <a:lvl1pPr marL="514350" marR="0" indent="-5143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 sz="1600">
                <a:latin typeface="+mn-ea"/>
                <a:ea typeface="+mn-ea"/>
              </a:defRPr>
            </a:lvl1pPr>
            <a:lvl2pPr marL="742950" marR="0" indent="-2857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1400">
                <a:latin typeface="+mn-ea"/>
                <a:ea typeface="+mn-ea"/>
              </a:defRPr>
            </a:lvl2pPr>
            <a:lvl3pPr marL="11430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>
                <a:latin typeface="+mn-ea"/>
                <a:ea typeface="+mn-ea"/>
              </a:defRPr>
            </a:lvl3pPr>
            <a:lvl4pPr>
              <a:defRPr sz="1400">
                <a:latin typeface="+mn-ea"/>
                <a:ea typeface="+mn-ea"/>
              </a:defRPr>
            </a:lvl4pPr>
            <a:lvl5pPr>
              <a:buNone/>
              <a:defRPr sz="14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1" name="텍스트 개체 틀 5"/>
          <p:cNvSpPr>
            <a:spLocks noGrp="1"/>
          </p:cNvSpPr>
          <p:nvPr userDrawn="1">
            <p:ph type="body" sz="quarter" idx="16"/>
          </p:nvPr>
        </p:nvSpPr>
        <p:spPr>
          <a:xfrm>
            <a:off x="107780" y="70581"/>
            <a:ext cx="8584913" cy="444680"/>
          </a:xfrm>
        </p:spPr>
        <p:txBody>
          <a:bodyPr anchor="ctr"/>
          <a:lstStyle>
            <a:lvl1pPr algn="l">
              <a:buNone/>
              <a:defRPr sz="2000" b="1">
                <a:solidFill>
                  <a:schemeClr val="tx1"/>
                </a:solidFill>
                <a:latin typeface="Helvetica75" pitchFamily="34" charset="0"/>
                <a:ea typeface="맑은 고딕" pitchFamily="50" charset="-127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9" name="슬라이드 번호 개체 틀 10"/>
          <p:cNvSpPr>
            <a:spLocks noGrp="1"/>
          </p:cNvSpPr>
          <p:nvPr>
            <p:ph type="sldNum" sz="quarter" idx="19"/>
          </p:nvPr>
        </p:nvSpPr>
        <p:spPr>
          <a:xfrm>
            <a:off x="3794866" y="6481912"/>
            <a:ext cx="2309918" cy="365125"/>
          </a:xfrm>
        </p:spPr>
        <p:txBody>
          <a:bodyPr/>
          <a:lstStyle>
            <a:lvl1pPr algn="ctr">
              <a:defRPr sz="1000"/>
            </a:lvl1pPr>
          </a:lstStyle>
          <a:p>
            <a:pPr>
              <a:defRPr/>
            </a:pPr>
            <a:fld id="{D768FFF3-FF04-4CA7-A3C7-97352554608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3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116388" y="9526"/>
            <a:ext cx="9666874" cy="585345"/>
            <a:chOff x="107504" y="9525"/>
            <a:chExt cx="8928992" cy="585345"/>
          </a:xfrm>
        </p:grpSpPr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4"/>
            <a:stretch/>
          </p:blipFill>
          <p:spPr bwMode="auto">
            <a:xfrm>
              <a:off x="107504" y="9525"/>
              <a:ext cx="8928992" cy="584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18"/>
            <p:cNvGrpSpPr/>
            <p:nvPr userDrawn="1"/>
          </p:nvGrpSpPr>
          <p:grpSpPr>
            <a:xfrm>
              <a:off x="107504" y="549151"/>
              <a:ext cx="8449816" cy="45719"/>
              <a:chOff x="107504" y="549151"/>
              <a:chExt cx="8449816" cy="45719"/>
            </a:xfrm>
          </p:grpSpPr>
          <p:sp>
            <p:nvSpPr>
              <p:cNvPr id="20" name="직사각형 19"/>
              <p:cNvSpPr/>
              <p:nvPr userDrawn="1"/>
            </p:nvSpPr>
            <p:spPr>
              <a:xfrm>
                <a:off x="107504" y="549151"/>
                <a:ext cx="288032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 userDrawn="1"/>
            </p:nvSpPr>
            <p:spPr>
              <a:xfrm>
                <a:off x="391790" y="549151"/>
                <a:ext cx="8165530" cy="45719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텍스트 개체 틀 5"/>
          <p:cNvSpPr>
            <a:spLocks noGrp="1"/>
          </p:cNvSpPr>
          <p:nvPr userDrawn="1">
            <p:ph type="body" sz="quarter" idx="16"/>
          </p:nvPr>
        </p:nvSpPr>
        <p:spPr>
          <a:xfrm>
            <a:off x="107780" y="70581"/>
            <a:ext cx="8584913" cy="444680"/>
          </a:xfrm>
        </p:spPr>
        <p:txBody>
          <a:bodyPr anchor="ctr"/>
          <a:lstStyle>
            <a:lvl1pPr algn="l">
              <a:buNone/>
              <a:defRPr sz="2000" b="1">
                <a:solidFill>
                  <a:schemeClr val="tx1"/>
                </a:solidFill>
                <a:latin typeface="Helvetica75" pitchFamily="34" charset="0"/>
                <a:ea typeface="맑은 고딕" pitchFamily="50" charset="-127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9"/>
          </p:nvPr>
        </p:nvSpPr>
        <p:spPr>
          <a:xfrm>
            <a:off x="3794866" y="6481912"/>
            <a:ext cx="2309918" cy="365125"/>
          </a:xfrm>
        </p:spPr>
        <p:txBody>
          <a:bodyPr/>
          <a:lstStyle>
            <a:lvl1pPr algn="ctr">
              <a:defRPr sz="1000"/>
            </a:lvl1pPr>
          </a:lstStyle>
          <a:p>
            <a:pPr>
              <a:defRPr/>
            </a:pPr>
            <a:fld id="{D768FFF3-FF04-4CA7-A3C7-97352554608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4983" y="274638"/>
            <a:ext cx="890968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4983" y="1600201"/>
            <a:ext cx="89096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4983" y="6356351"/>
            <a:ext cx="23099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2381" y="6356351"/>
            <a:ext cx="313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4749" y="6356351"/>
            <a:ext cx="23099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768FFF3-FF04-4CA7-A3C7-9735255460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ubuntu.com/18.04.5/?_ga=2.158996730.1931960103.1599736552-1888727197.159954893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2213521" y="5257814"/>
            <a:ext cx="5472608" cy="547451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sz="1800" b="1" dirty="0" smtClean="0"/>
              <a:t>데이터분석학과</a:t>
            </a:r>
            <a:endParaRPr lang="en-US" altLang="ko-KR" sz="1800" b="1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>
          <a:xfrm>
            <a:off x="505295" y="1872498"/>
            <a:ext cx="8909684" cy="141248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 smtClean="0">
                <a:latin typeface="+mn-ea"/>
              </a:rPr>
              <a:t>운영체제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실습</a:t>
            </a:r>
            <a:endParaRPr lang="en-US" altLang="ko-KR" dirty="0" smtClean="0">
              <a:latin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2400" smtClean="0">
                <a:solidFill>
                  <a:schemeClr val="tx2"/>
                </a:solidFill>
                <a:latin typeface="+mn-ea"/>
              </a:rPr>
              <a:t>- Ⅰ</a:t>
            </a:r>
            <a:r>
              <a:rPr lang="ko-KR" altLang="en-US" sz="2400" smtClean="0">
                <a:solidFill>
                  <a:schemeClr val="tx2"/>
                </a:solidFill>
                <a:latin typeface="+mn-ea"/>
              </a:rPr>
              <a:t>장</a:t>
            </a:r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.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리눅스 개요 및 설치 </a:t>
            </a:r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7E73639-626F-42CA-A4BF-53221120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263801"/>
            <a:ext cx="4076700" cy="3781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‘I will install ~ ‘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33401" y="4034944"/>
            <a:ext cx="216024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9665" y="4775660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4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7C23E7A-2B45-4E13-A8CD-188F54EE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591791"/>
            <a:ext cx="4076700" cy="3781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 operating system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‘Linux‘, Version Ubuntu 64-bit 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3521" y="2755871"/>
            <a:ext cx="461928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9665" y="5098691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3401" y="3937024"/>
            <a:ext cx="3816424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66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859988"/>
            <a:ext cx="4105275" cy="3781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 machine name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d:\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 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29745" y="3446928"/>
            <a:ext cx="648072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9665" y="5386818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8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DFEFA1-80B7-4357-9123-DADCB5B2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0" y="1711620"/>
            <a:ext cx="4076700" cy="3781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Maximum disk size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60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Store virtual disk as a single file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후      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1601" y="2996952"/>
            <a:ext cx="648072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97713" y="5237884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3401" y="3648356"/>
            <a:ext cx="1728192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3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A79B3EB-5E00-45CB-B3DF-433DD779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64" y="1651847"/>
            <a:ext cx="4076700" cy="3781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5270" y="5164749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6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1844824"/>
            <a:ext cx="6768751" cy="44594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 virtual machine settings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53481" y="2808598"/>
            <a:ext cx="1224136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736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for this virtual </a:t>
            </a: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8192 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DF8E1C-27E8-4149-92B5-BC1B3BCF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1628800"/>
            <a:ext cx="5328592" cy="47802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33401" y="2297508"/>
            <a:ext cx="1224136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25689" y="2522776"/>
            <a:ext cx="2088232" cy="267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4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D135F2-1185-40D4-B135-3224FA26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2506964"/>
            <a:ext cx="4824536" cy="43280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585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Processor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Number of processor : 1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Number of cores per processor :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Virtualize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 VT-x/EPT or AMD-V/RVI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33401" y="3240639"/>
            <a:ext cx="1224136" cy="138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73661" y="3060767"/>
            <a:ext cx="18362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83679" y="4069003"/>
            <a:ext cx="2168298" cy="17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AF92442-7887-43E7-B728-94D2C500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2385719"/>
            <a:ext cx="4896544" cy="439269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585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CD/DVD (SATA)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 at power on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후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d:\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ubutu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폴더의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18.04.5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선택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33401" y="3356992"/>
            <a:ext cx="1440160" cy="14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9665" y="3068960"/>
            <a:ext cx="1242064" cy="17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05793" y="3963623"/>
            <a:ext cx="584122" cy="17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0697" y="6567596"/>
            <a:ext cx="584122" cy="17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27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1844824"/>
            <a:ext cx="6768751" cy="44594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 설치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 on this virtual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60515" y="2657548"/>
            <a:ext cx="1224136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25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리눅스의 기초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1088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리눅스의 시작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핀란드 헬싱키대학교의 학생이었던 </a:t>
            </a:r>
            <a:r>
              <a:rPr lang="ko-KR" altLang="en-US" b="1" dirty="0" err="1">
                <a:latin typeface="+mn-ea"/>
                <a:ea typeface="+mn-ea"/>
              </a:rPr>
              <a:t>리누스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b="1" dirty="0" err="1">
                <a:latin typeface="+mn-ea"/>
                <a:ea typeface="+mn-ea"/>
              </a:rPr>
              <a:t>베네딕트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b="1" dirty="0" err="1">
                <a:latin typeface="+mn-ea"/>
                <a:ea typeface="+mn-ea"/>
              </a:rPr>
              <a:t>토르발스</a:t>
            </a:r>
            <a:r>
              <a:rPr lang="en-US" altLang="ko-KR" b="1" dirty="0">
                <a:latin typeface="+mn-ea"/>
                <a:ea typeface="+mn-ea"/>
              </a:rPr>
              <a:t>(Linus Benedict </a:t>
            </a:r>
            <a:r>
              <a:rPr lang="en-US" altLang="ko-KR" b="1" dirty="0" err="1">
                <a:latin typeface="+mn-ea"/>
                <a:ea typeface="+mn-ea"/>
              </a:rPr>
              <a:t>Torvals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r>
              <a:rPr lang="ko-KR" altLang="en-US" b="1" dirty="0">
                <a:latin typeface="+mn-ea"/>
                <a:ea typeface="+mn-ea"/>
              </a:rPr>
              <a:t>가 처음 개발</a:t>
            </a: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err="1">
                <a:latin typeface="+mn-ea"/>
                <a:ea typeface="+mn-ea"/>
              </a:rPr>
              <a:t>미닉스</a:t>
            </a:r>
            <a:r>
              <a:rPr lang="en-US" altLang="ko-KR" b="1" dirty="0">
                <a:latin typeface="+mn-ea"/>
                <a:ea typeface="+mn-ea"/>
              </a:rPr>
              <a:t>(MINIX)</a:t>
            </a:r>
            <a:r>
              <a:rPr lang="ko-KR" altLang="en-US" b="1" dirty="0">
                <a:latin typeface="+mn-ea"/>
                <a:ea typeface="+mn-ea"/>
              </a:rPr>
              <a:t>라는 교육용 운영체제를 참조하여 개발</a:t>
            </a: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리눅스 개발 소식을 </a:t>
            </a:r>
            <a:r>
              <a:rPr lang="en-US" altLang="ko-KR" b="1" dirty="0" err="1">
                <a:latin typeface="+mn-ea"/>
                <a:ea typeface="+mn-ea"/>
              </a:rPr>
              <a:t>comp.os.minix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뉴스 그룹에 포스팅</a:t>
            </a:r>
            <a:r>
              <a:rPr lang="en-US" altLang="ko-KR" b="1" dirty="0">
                <a:latin typeface="+mn-ea"/>
                <a:ea typeface="+mn-ea"/>
              </a:rPr>
              <a:t>: 1991</a:t>
            </a:r>
            <a:r>
              <a:rPr lang="ko-KR" altLang="en-US" b="1" dirty="0">
                <a:latin typeface="+mn-ea"/>
                <a:ea typeface="+mn-ea"/>
              </a:rPr>
              <a:t>년 </a:t>
            </a:r>
            <a:r>
              <a:rPr lang="en-US" altLang="ko-KR" b="1" dirty="0">
                <a:latin typeface="+mn-ea"/>
                <a:ea typeface="+mn-ea"/>
              </a:rPr>
              <a:t>8</a:t>
            </a:r>
            <a:r>
              <a:rPr lang="ko-KR" altLang="en-US" b="1" dirty="0">
                <a:latin typeface="+mn-ea"/>
                <a:ea typeface="+mn-ea"/>
              </a:rPr>
              <a:t>월 </a:t>
            </a:r>
            <a:r>
              <a:rPr lang="en-US" altLang="ko-KR" b="1" dirty="0">
                <a:latin typeface="+mn-ea"/>
                <a:ea typeface="+mn-ea"/>
              </a:rPr>
              <a:t>26</a:t>
            </a:r>
            <a:r>
              <a:rPr lang="ko-KR" altLang="en-US" b="1" dirty="0">
                <a:latin typeface="+mn-ea"/>
                <a:ea typeface="+mn-ea"/>
              </a:rPr>
              <a:t>일  </a:t>
            </a:r>
            <a:r>
              <a:rPr lang="ko-KR" altLang="en-US" b="1" dirty="0" smtClean="0">
                <a:latin typeface="+mn-ea"/>
                <a:ea typeface="+mn-ea"/>
              </a:rPr>
              <a:t>          </a:t>
            </a:r>
            <a:r>
              <a:rPr lang="en-US" altLang="ko-KR" b="1" dirty="0" smtClean="0">
                <a:latin typeface="+mn-ea"/>
                <a:ea typeface="+mn-ea"/>
              </a:rPr>
              <a:t>→ </a:t>
            </a:r>
            <a:r>
              <a:rPr lang="ko-KR" altLang="en-US" b="1" dirty="0">
                <a:latin typeface="+mn-ea"/>
                <a:ea typeface="+mn-ea"/>
              </a:rPr>
              <a:t>리눅스 </a:t>
            </a:r>
            <a:r>
              <a:rPr lang="ko-KR" altLang="en-US" b="1" dirty="0" smtClean="0">
                <a:latin typeface="+mn-ea"/>
                <a:ea typeface="+mn-ea"/>
              </a:rPr>
              <a:t>탄생일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7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8" y="1844675"/>
            <a:ext cx="5785681" cy="44640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한국어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 버튼 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5489" y="4935192"/>
            <a:ext cx="864096" cy="14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5809" y="4458544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48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4" y="1844676"/>
            <a:ext cx="5814730" cy="4484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한국어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한국어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(101/104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호환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계속하기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5489" y="4357960"/>
            <a:ext cx="1094512" cy="14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57737" y="3605232"/>
            <a:ext cx="2232248" cy="183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13922" y="5229200"/>
            <a:ext cx="57606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2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0" y="1844676"/>
            <a:ext cx="5799839" cy="44640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설치와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 업데이트 다운로드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후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계속하기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13537" y="4359128"/>
            <a:ext cx="1884160" cy="14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25489" y="3466824"/>
            <a:ext cx="1296144" cy="171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41913" y="522920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41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5" y="1844674"/>
            <a:ext cx="5820498" cy="447818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디스크를 지우고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체크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설치 버튼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9505" y="3481112"/>
            <a:ext cx="1422232" cy="171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41913" y="522205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1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7" y="1857201"/>
            <a:ext cx="5784109" cy="445152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Seoul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계속하기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69905" y="523623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67549" y="494820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8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4" y="2382978"/>
            <a:ext cx="6336167" cy="44722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585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Continue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ubuntu,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이름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-data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이름 선택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선택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1234,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확인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05608" y="3861048"/>
            <a:ext cx="2664941" cy="111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83253" y="5682188"/>
            <a:ext cx="5999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96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다시 시작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1848421"/>
            <a:ext cx="5760640" cy="44537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93985" y="4451180"/>
            <a:ext cx="6819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3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복사 및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 넣기 설정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net-tools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29345" y="1580217"/>
            <a:ext cx="8281169" cy="40862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</a:t>
            </a:r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sudo apt install </a:t>
            </a:r>
            <a:r>
              <a:rPr lang="en-US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net-tools</a:t>
            </a:r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2132856"/>
            <a:ext cx="5400600" cy="4169460"/>
          </a:xfrm>
          <a:prstGeom prst="rect">
            <a:avLst/>
          </a:prstGeom>
        </p:spPr>
      </p:pic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15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– Install </a:t>
            </a: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Tools Installation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844675"/>
            <a:ext cx="5760640" cy="4439182"/>
          </a:xfrm>
          <a:prstGeom prst="rect">
            <a:avLst/>
          </a:prstGeom>
        </p:spPr>
      </p:pic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1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media/</a:t>
            </a:r>
            <a:r>
              <a:rPr lang="en-US" altLang="ko-KR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/’VMware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Tools’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 아래의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VMwareTools-10.1.6-5214329.tar.gz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압축파일을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/home/ubuntu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디렉터리 아래로 복사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0954" y="1451888"/>
            <a:ext cx="8281169" cy="1021556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cd /</a:t>
            </a:r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media/ubuntu</a:t>
            </a:r>
          </a:p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cd </a:t>
            </a:r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VM* </a:t>
            </a:r>
          </a:p>
          <a:p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cp VM*.gz /home/ubuntu/ 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0" y="2522952"/>
            <a:ext cx="6181119" cy="4290424"/>
          </a:xfrm>
          <a:prstGeom prst="rect">
            <a:avLst/>
          </a:prstGeom>
        </p:spPr>
      </p:pic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05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1451129"/>
            <a:ext cx="7160351" cy="3928517"/>
          </a:xfrm>
          <a:prstGeom prst="rect">
            <a:avLst/>
          </a:prstGeom>
        </p:spPr>
      </p:pic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리눅스의 기초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4542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리눅스 </a:t>
            </a:r>
            <a:r>
              <a:rPr lang="ko-KR" altLang="en-US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배포판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1113" y="3933056"/>
            <a:ext cx="93610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93841" y="4797152"/>
            <a:ext cx="864096" cy="582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93841" y="1772816"/>
            <a:ext cx="864096" cy="582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29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 tar.gz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압축파일을 품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89136" y="1066944"/>
            <a:ext cx="8281169" cy="71508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</a:t>
            </a:r>
            <a:r>
              <a:rPr lang="en-US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cd ~</a:t>
            </a:r>
            <a:endParaRPr lang="pt-BR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tar zxvf VMwareTools-10.1.6-5214329.tar.gz 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988840"/>
            <a:ext cx="6337076" cy="4335894"/>
          </a:xfrm>
          <a:prstGeom prst="rect">
            <a:avLst/>
          </a:prstGeom>
        </p:spPr>
      </p:pic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68B4F741-2B27-4FDB-8EC4-944AACAB4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root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권한으로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실행을 함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89136" y="1119843"/>
            <a:ext cx="8281169" cy="71508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</a:t>
            </a:r>
            <a:r>
              <a:rPr lang="en-US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cd </a:t>
            </a:r>
            <a:r>
              <a:rPr lang="en-US" altLang="ko-KR" dirty="0" err="1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vmware</a:t>
            </a:r>
            <a:r>
              <a:rPr lang="en-US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-tools-</a:t>
            </a:r>
            <a:r>
              <a:rPr lang="en-US" altLang="ko-KR" dirty="0" err="1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distrib</a:t>
            </a:r>
            <a:endParaRPr lang="en-US" altLang="ko-KR" dirty="0" smtClean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./vmware-install.pl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54" y="1988840"/>
            <a:ext cx="6253127" cy="4327677"/>
          </a:xfrm>
          <a:prstGeom prst="rect">
            <a:avLst/>
          </a:prstGeom>
        </p:spPr>
      </p:pic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9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 설정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29345" y="1268760"/>
            <a:ext cx="8281169" cy="71508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</a:t>
            </a:r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sudo apt-get update</a:t>
            </a:r>
          </a:p>
          <a:p>
            <a:r>
              <a:rPr lang="pt-BR" altLang="ko-KR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apt-get install fcitx-hangul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2112736"/>
            <a:ext cx="5908094" cy="41959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53" y="2915820"/>
            <a:ext cx="5596714" cy="3942180"/>
          </a:xfrm>
          <a:prstGeom prst="rect">
            <a:avLst/>
          </a:prstGeom>
        </p:spPr>
      </p:pic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88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아이콘 클릭 후 지역 및 언어 메뉴 </a:t>
            </a: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한국어 선택 후 설정 아이콘 클릭하여       한영 전환 키를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인함 </a:t>
            </a: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4" y="1844675"/>
            <a:ext cx="6078139" cy="4464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69705" y="4437112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13921" y="4760314"/>
            <a:ext cx="144016" cy="180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2495550"/>
            <a:ext cx="3276600" cy="436245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21991" y="5589240"/>
            <a:ext cx="95066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0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000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ea typeface="+mn-ea"/>
              </a:rPr>
              <a:t>SSH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Server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설치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n-ea"/>
                <a:ea typeface="+mn-ea"/>
              </a:rPr>
              <a:t>Telnet</a:t>
            </a:r>
            <a:r>
              <a:rPr lang="ko-KR" altLang="en-US" b="1" dirty="0">
                <a:latin typeface="+mn-ea"/>
                <a:ea typeface="+mn-ea"/>
              </a:rPr>
              <a:t>은 서버와 클라이언트 사이에 오가는 데이터를 암호화하지 않는다는 </a:t>
            </a:r>
            <a:r>
              <a:rPr lang="ko-KR" altLang="en-US" b="1" dirty="0" smtClean="0">
                <a:latin typeface="+mn-ea"/>
                <a:ea typeface="+mn-ea"/>
              </a:rPr>
              <a:t>심각한 </a:t>
            </a:r>
            <a:r>
              <a:rPr lang="ko-KR" altLang="en-US" b="1" dirty="0">
                <a:latin typeface="+mn-ea"/>
                <a:ea typeface="+mn-ea"/>
              </a:rPr>
              <a:t>보안 결함이 </a:t>
            </a:r>
            <a:r>
              <a:rPr lang="ko-KR" altLang="en-US" b="1" dirty="0" smtClean="0">
                <a:latin typeface="+mn-ea"/>
                <a:ea typeface="+mn-ea"/>
              </a:rPr>
              <a:t>있음</a:t>
            </a:r>
            <a:endParaRPr lang="en-US" altLang="ko-KR" b="1" dirty="0">
              <a:latin typeface="+mn-ea"/>
              <a:ea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  <a:ea typeface="+mn-ea"/>
              </a:rPr>
              <a:t>그래서 </a:t>
            </a:r>
            <a:r>
              <a:rPr lang="ko-KR" altLang="en-US" b="1" dirty="0">
                <a:latin typeface="+mn-ea"/>
                <a:ea typeface="+mn-ea"/>
              </a:rPr>
              <a:t>실제 서비스를 하는 서버에 접속할 </a:t>
            </a:r>
            <a:r>
              <a:rPr lang="ko-KR" altLang="en-US" b="1" dirty="0" smtClean="0">
                <a:latin typeface="+mn-ea"/>
                <a:ea typeface="+mn-ea"/>
              </a:rPr>
              <a:t>때는 </a:t>
            </a:r>
            <a:r>
              <a:rPr lang="en-US" altLang="ko-KR" b="1" dirty="0" smtClean="0">
                <a:latin typeface="+mn-ea"/>
                <a:ea typeface="+mn-ea"/>
              </a:rPr>
              <a:t>SSH</a:t>
            </a:r>
            <a:r>
              <a:rPr lang="ko-KR" altLang="en-US" b="1" dirty="0">
                <a:latin typeface="+mn-ea"/>
                <a:ea typeface="+mn-ea"/>
              </a:rPr>
              <a:t>를 사용해야 함</a:t>
            </a:r>
            <a:endParaRPr lang="en-US" altLang="ko-KR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  <a:ea typeface="+mn-ea"/>
              </a:rPr>
              <a:t>우분투 리눅스엔 </a:t>
            </a:r>
            <a:r>
              <a:rPr lang="en-US" altLang="ko-KR" b="1" dirty="0">
                <a:latin typeface="+mn-ea"/>
                <a:ea typeface="+mn-ea"/>
              </a:rPr>
              <a:t>SSH </a:t>
            </a:r>
            <a:r>
              <a:rPr lang="ko-KR" altLang="en-US" b="1" dirty="0">
                <a:latin typeface="+mn-ea"/>
                <a:ea typeface="+mn-ea"/>
              </a:rPr>
              <a:t>클라이언트는 기본으로 </a:t>
            </a:r>
            <a:r>
              <a:rPr lang="ko-KR" altLang="en-US" b="1" dirty="0" smtClean="0">
                <a:latin typeface="+mn-ea"/>
                <a:ea typeface="+mn-ea"/>
              </a:rPr>
              <a:t>설치되어 있지만</a:t>
            </a:r>
            <a:r>
              <a:rPr lang="en-US" altLang="ko-KR" b="1" dirty="0">
                <a:latin typeface="+mn-ea"/>
                <a:ea typeface="+mn-ea"/>
              </a:rPr>
              <a:t>, SSH </a:t>
            </a:r>
            <a:r>
              <a:rPr lang="ko-KR" altLang="en-US" b="1" dirty="0">
                <a:latin typeface="+mn-ea"/>
                <a:ea typeface="+mn-ea"/>
              </a:rPr>
              <a:t>서버는 </a:t>
            </a:r>
            <a:r>
              <a:rPr lang="ko-KR" altLang="en-US" b="1" dirty="0" smtClean="0">
                <a:latin typeface="+mn-ea"/>
                <a:ea typeface="+mn-ea"/>
              </a:rPr>
              <a:t>설치해야 </a:t>
            </a:r>
            <a:r>
              <a:rPr lang="ko-KR" altLang="en-US" b="1" dirty="0">
                <a:latin typeface="+mn-ea"/>
                <a:ea typeface="+mn-ea"/>
              </a:rPr>
              <a:t>함</a:t>
            </a:r>
            <a:endParaRPr lang="en-US" altLang="ko-KR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  <a:ea typeface="+mn-ea"/>
              </a:rPr>
              <a:t>클라이언트가 설치된 컴퓨터로 서버가 설치된 컴퓨터에 원격 접속하는 </a:t>
            </a:r>
            <a:r>
              <a:rPr lang="ko-KR" altLang="en-US" b="1" dirty="0" smtClean="0">
                <a:latin typeface="+mn-ea"/>
                <a:ea typeface="+mn-ea"/>
              </a:rPr>
              <a:t>것임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ko-KR" altLang="en-US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24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9345" y="1268760"/>
            <a:ext cx="8785225" cy="40862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apt install openssh-server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F7360A-F08A-42FF-8C4E-6666804B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1844675"/>
            <a:ext cx="4968552" cy="4498429"/>
          </a:xfrm>
          <a:prstGeom prst="rect">
            <a:avLst/>
          </a:prstGeom>
        </p:spPr>
      </p:pic>
      <p:sp>
        <p:nvSpPr>
          <p:cNvPr id="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8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4568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Curl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설치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Command line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용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Data transfer tool</a:t>
            </a: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HTTP / HTTPS / FTP / LDAP / SCP / TELNET / SMTP / POP3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등 주요  프로토콜을 지원함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063" y="2276872"/>
            <a:ext cx="8785225" cy="40862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apt install curl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C1DE1-9696-490B-BEB0-49037424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3" y="2708920"/>
            <a:ext cx="4612794" cy="4122790"/>
          </a:xfrm>
          <a:prstGeom prst="rect">
            <a:avLst/>
          </a:prstGeom>
        </p:spPr>
      </p:pic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4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기존 패키지 업데이트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9345" y="1268760"/>
            <a:ext cx="8785225" cy="71508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apt update</a:t>
            </a:r>
          </a:p>
          <a:p>
            <a:r>
              <a:rPr lang="pt-BR" altLang="ko-KR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$ sudo apt upgrade</a:t>
            </a:r>
            <a:endParaRPr lang="en-US" altLang="ko-KR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91B5F-24A5-4F9B-B923-44A1F8EE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6" y="2136339"/>
            <a:ext cx="4752528" cy="422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E12BF1-5F25-4CC2-B4BB-A82359AF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58" y="2682332"/>
            <a:ext cx="4608512" cy="4175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A51A13-1621-43FD-AE96-A36E093F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784" y="3572281"/>
            <a:ext cx="3672780" cy="32857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4DAE81-758B-4E84-A32F-6CAF3F30F7E5}"/>
              </a:ext>
            </a:extLst>
          </p:cNvPr>
          <p:cNvSpPr/>
          <p:nvPr/>
        </p:nvSpPr>
        <p:spPr>
          <a:xfrm>
            <a:off x="6012367" y="6248793"/>
            <a:ext cx="2160240" cy="132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7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112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7175" indent="-352425" latinLnBrk="0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터미널을 열어 쉘 프롬프트를 획득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쉘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리눅스와 대화하기 위한 커맨드 인터프리터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257175" indent="-352425" latinLnBrk="0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명령어는 대소문자를 구분함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명령어와 옵션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인자들의 구분은 스페이스로 함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옵션 앞에는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–(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하이픈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을 넣어 표현</a:t>
            </a: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두 개 이상의 옵션을 사용할 수 있고 이때 옵션은 붙여서 씀</a:t>
            </a: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인자가 여러 개인 경우 스페이스로 분리함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Enter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키를  누르면 입력된 명령어가 </a:t>
            </a:r>
            <a:r>
              <a:rPr lang="ko-KR" altLang="en-US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쉘에게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전달되어 실행됨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714375" lvl="1" indent="-352425" latinLnBrk="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예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 a.txt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를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b.txt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copy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하는 명령어</a:t>
            </a: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2464" y="5156625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인자가 여러 개인 경우 스페이스로 분리함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5704" y="6023029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옵션 앞에는 </a:t>
            </a:r>
            <a:r>
              <a:rPr lang="en-US" altLang="ko-KR" dirty="0" smtClean="0">
                <a:latin typeface="+mn-ea"/>
                <a:ea typeface="+mn-ea"/>
              </a:rPr>
              <a:t>–(</a:t>
            </a:r>
            <a:r>
              <a:rPr lang="ko-KR" altLang="en-US" dirty="0" err="1" smtClean="0">
                <a:latin typeface="+mn-ea"/>
                <a:ea typeface="+mn-ea"/>
              </a:rPr>
              <a:t>하이폰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을 넣어 표현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두 개 이상의 옵션을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사용할 수도 있으며 이때 옵션은 붙여서 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07" y="56838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  <a:ea typeface="+mn-ea"/>
              </a:rPr>
              <a:t>명령어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6806" y="567523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  <a:ea typeface="+mn-ea"/>
              </a:rPr>
              <a:t>옵션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4314" y="568038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  <a:ea typeface="+mn-ea"/>
              </a:rPr>
              <a:t>인자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4808" y="569024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  <a:ea typeface="+mn-ea"/>
              </a:rPr>
              <a:t>인자</a:t>
            </a:r>
            <a:endParaRPr lang="ko-KR" altLang="en-US" sz="1600" dirty="0">
              <a:latin typeface="+mn-ea"/>
              <a:ea typeface="+mn-ea"/>
            </a:endParaRPr>
          </a:p>
        </p:txBody>
      </p:sp>
      <p:cxnSp>
        <p:nvCxnSpPr>
          <p:cNvPr id="15" name="꺾인 연결선 14"/>
          <p:cNvCxnSpPr>
            <a:stCxn id="10" idx="2"/>
            <a:endCxn id="8" idx="1"/>
          </p:cNvCxnSpPr>
          <p:nvPr/>
        </p:nvCxnSpPr>
        <p:spPr>
          <a:xfrm rot="16200000" flipH="1">
            <a:off x="2313813" y="5374304"/>
            <a:ext cx="332402" cy="16113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66761" y="4760507"/>
            <a:ext cx="4067040" cy="792237"/>
          </a:xfrm>
          <a:prstGeom prst="rect">
            <a:avLst/>
          </a:prstGeom>
          <a:noFill/>
          <a:ln w="222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en-US" altLang="ko-KR" sz="2000" b="1" dirty="0" err="1" smtClean="0">
                <a:solidFill>
                  <a:schemeClr val="tx1"/>
                </a:solidFill>
              </a:rPr>
              <a:t>cp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     –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     a.txt     b.txt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32464" y="4256600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명령어와 옵션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인자 등의 구분은 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스페이스로 함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94317" y="5301208"/>
            <a:ext cx="4812" cy="4256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673461" y="5300224"/>
            <a:ext cx="863" cy="4180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2581832" y="5300224"/>
            <a:ext cx="1101" cy="4231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562326" y="5300224"/>
            <a:ext cx="1101" cy="4330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endCxn id="17" idx="1"/>
          </p:cNvCxnSpPr>
          <p:nvPr/>
        </p:nvCxnSpPr>
        <p:spPr>
          <a:xfrm>
            <a:off x="3562326" y="4575374"/>
            <a:ext cx="1270138" cy="439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5400000" flipH="1" flipV="1">
            <a:off x="2230785" y="3752544"/>
            <a:ext cx="984" cy="2664296"/>
          </a:xfrm>
          <a:prstGeom prst="bentConnector3">
            <a:avLst>
              <a:gd name="adj1" fmla="val 51491260"/>
            </a:avLst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 flipH="1" flipV="1">
            <a:off x="2128196" y="4629465"/>
            <a:ext cx="12700" cy="909470"/>
          </a:xfrm>
          <a:prstGeom prst="bentConnector3">
            <a:avLst>
              <a:gd name="adj1" fmla="val 4127283"/>
            </a:avLst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40164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명령 사용법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명령만 사용한 경우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명령과 옵션을 사용한 경우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1">
              <a:spcBef>
                <a:spcPts val="1000"/>
              </a:spcBef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1615679"/>
            <a:ext cx="6943725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5" y="3512830"/>
            <a:ext cx="6943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리눅스의 기초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23314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리눅스의 특징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리눅스는 공개 소프트웨어이며 무료로 사용할 수 </a:t>
            </a:r>
            <a:r>
              <a:rPr lang="ko-KR" altLang="en-US" b="1" dirty="0" smtClean="0">
                <a:latin typeface="+mn-ea"/>
                <a:ea typeface="+mn-ea"/>
              </a:rPr>
              <a:t>있음</a:t>
            </a:r>
            <a:endParaRPr lang="en-US" altLang="ko-KR" b="1" dirty="0">
              <a:latin typeface="+mn-ea"/>
              <a:ea typeface="+mn-ea"/>
            </a:endParaRP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유닉스와의 완벽한 호환성을 </a:t>
            </a:r>
            <a:r>
              <a:rPr lang="ko-KR" altLang="en-US" b="1" dirty="0" smtClean="0">
                <a:latin typeface="+mn-ea"/>
                <a:ea typeface="+mn-ea"/>
              </a:rPr>
              <a:t>유지함</a:t>
            </a:r>
            <a:endParaRPr lang="en-US" altLang="ko-KR" b="1" dirty="0">
              <a:latin typeface="+mn-ea"/>
              <a:ea typeface="+mn-ea"/>
            </a:endParaRPr>
          </a:p>
          <a:p>
            <a:pPr marL="815975" lvl="1" indent="-358775">
              <a:lnSpc>
                <a:spcPct val="15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서버용 운영체제로 많이 </a:t>
            </a:r>
            <a:r>
              <a:rPr lang="ko-KR" altLang="en-US" b="1" dirty="0" smtClean="0">
                <a:latin typeface="+mn-ea"/>
                <a:ea typeface="+mn-ea"/>
              </a:rPr>
              <a:t>사용됨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7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39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명령과 인자를 사용한 경우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3" y="1240041"/>
            <a:ext cx="7000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990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명령과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옵션과 인자를 사용한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경우</a:t>
            </a:r>
            <a:endParaRPr lang="ko-KR" altLang="en-US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lvl="1">
              <a:spcBef>
                <a:spcPts val="1000"/>
              </a:spcBef>
              <a:defRPr/>
            </a:pP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3" y="1196752"/>
            <a:ext cx="69913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1798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기본 명령어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ea typeface="+mn-ea"/>
              </a:rPr>
              <a:t>date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현재 날짜와 시간을 출력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2114178"/>
            <a:ext cx="70770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  <a:ea typeface="+mn-ea"/>
              </a:rPr>
              <a:t>lear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현재 보이는 화면을 지우고 커서를 화면 좌측 상단으로 이동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1785764"/>
            <a:ext cx="70294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1585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ea typeface="+mn-ea"/>
              </a:rPr>
              <a:t>man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리눅스가 제공하는 각종 명령의 사용법 보여줌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ea typeface="+mn-ea"/>
              </a:rPr>
              <a:t>man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다음에 자세히 알고 싶은 명령 지정</a:t>
            </a: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endParaRPr lang="ko-KR" altLang="en-US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2193429"/>
            <a:ext cx="69913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err="1" smtClean="0">
                <a:solidFill>
                  <a:prstClr val="black"/>
                </a:solidFill>
                <a:latin typeface="+mn-ea"/>
                <a:ea typeface="+mn-ea"/>
              </a:rPr>
              <a:t>passwd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사용자 계정의 비밀번호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변경</a:t>
            </a:r>
            <a:endParaRPr lang="ko-KR" altLang="en-US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1623622"/>
            <a:ext cx="7105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터미널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종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료하기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1273175" lvl="2" indent="-358775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>
                <a:solidFill>
                  <a:prstClr val="black"/>
                </a:solidFill>
                <a:latin typeface="+mn-ea"/>
                <a:ea typeface="+mn-ea"/>
              </a:rPr>
              <a:t>exit </a:t>
            </a:r>
            <a:r>
              <a:rPr lang="ko-KR" altLang="en-US" b="1" smtClean="0">
                <a:solidFill>
                  <a:prstClr val="black"/>
                </a:solidFill>
                <a:latin typeface="+mn-ea"/>
                <a:ea typeface="+mn-ea"/>
              </a:rPr>
              <a:t>명령을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사용하여 접속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해제</a:t>
            </a:r>
            <a:endParaRPr lang="en-US" altLang="ko-KR" b="1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</a:pPr>
            <a:r>
              <a:rPr lang="ko-KR" altLang="en-US" sz="2400" dirty="0" smtClean="0">
                <a:latin typeface="+mn-ea"/>
              </a:rPr>
              <a:t>리눅스 명령 사용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" y="1771408"/>
            <a:ext cx="6924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48" y="3789040"/>
            <a:ext cx="5337345" cy="2499293"/>
          </a:xfrm>
          <a:prstGeom prst="rect">
            <a:avLst/>
          </a:prstGeom>
        </p:spPr>
      </p:pic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리눅스의 기초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5532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리눅스의 구조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latin typeface="+mn-ea"/>
                <a:ea typeface="+mn-ea"/>
              </a:rPr>
              <a:t>커널 </a:t>
            </a:r>
            <a:r>
              <a:rPr lang="en-US" altLang="ko-KR" b="1" dirty="0" smtClean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리눅스의 핵심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프로세스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메모리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파일 시스템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장치 관리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컴퓨터의 모든 자원 초기화 및 제어 기능</a:t>
            </a: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latin typeface="+mn-ea"/>
                <a:ea typeface="+mn-ea"/>
              </a:rPr>
              <a:t>셸 </a:t>
            </a:r>
            <a:r>
              <a:rPr lang="en-US" altLang="ko-KR" b="1" dirty="0" smtClean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사용자 인터페이스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명령 해석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프로그래밍 기능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리눅스 기본 셸</a:t>
            </a:r>
            <a:r>
              <a:rPr lang="en-US" altLang="ko-KR" b="1" dirty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배시 셸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리눅스 셸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>
                <a:latin typeface="+mn-ea"/>
                <a:ea typeface="+mn-ea"/>
              </a:rPr>
              <a:t>응용 프로그램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각종 프로그래밍 개발 도구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문서 편집 도구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latin typeface="+mn-ea"/>
                <a:ea typeface="+mn-ea"/>
              </a:rPr>
              <a:t>네트워크 관련 도구 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0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리눅스의 기초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28007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PC</a:t>
            </a:r>
            <a:r>
              <a:rPr lang="ko-KR" altLang="en-US" b="1" dirty="0">
                <a:latin typeface="+mn-ea"/>
                <a:ea typeface="+mn-ea"/>
              </a:rPr>
              <a:t>에 설치되어 있는 운영체제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호스트 </a:t>
            </a:r>
            <a:r>
              <a:rPr lang="en-US" altLang="ko-KR" b="1" dirty="0">
                <a:latin typeface="+mn-ea"/>
                <a:ea typeface="+mn-ea"/>
              </a:rPr>
              <a:t>OS)</a:t>
            </a:r>
            <a:r>
              <a:rPr lang="ko-KR" altLang="en-US" b="1" dirty="0">
                <a:latin typeface="+mn-ea"/>
                <a:ea typeface="+mn-ea"/>
              </a:rPr>
              <a:t>에 가상의 머신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시스템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r>
              <a:rPr lang="ko-KR" altLang="en-US" b="1" dirty="0">
                <a:latin typeface="+mn-ea"/>
                <a:ea typeface="+mn-ea"/>
              </a:rPr>
              <a:t>을 생성한 후 여기에 다른 운영체제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게스트 </a:t>
            </a:r>
            <a:r>
              <a:rPr lang="en-US" altLang="ko-KR" b="1" dirty="0">
                <a:latin typeface="+mn-ea"/>
                <a:ea typeface="+mn-ea"/>
              </a:rPr>
              <a:t>OS)</a:t>
            </a:r>
            <a:r>
              <a:rPr lang="ko-KR" altLang="en-US" b="1" dirty="0">
                <a:latin typeface="+mn-ea"/>
                <a:ea typeface="+mn-ea"/>
              </a:rPr>
              <a:t>를 설치할 수 있도록 해주는 응용 </a:t>
            </a:r>
            <a:r>
              <a:rPr lang="ko-KR" altLang="en-US" b="1" dirty="0" smtClean="0">
                <a:latin typeface="+mn-ea"/>
                <a:ea typeface="+mn-ea"/>
              </a:rPr>
              <a:t>프로그램</a:t>
            </a:r>
            <a:endParaRPr lang="ko-KR" altLang="en-US" b="1" dirty="0">
              <a:latin typeface="+mn-ea"/>
              <a:ea typeface="+mn-ea"/>
            </a:endParaRP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+mn-ea"/>
                <a:ea typeface="+mn-ea"/>
              </a:rPr>
              <a:t>VMWare </a:t>
            </a:r>
            <a:r>
              <a:rPr lang="ko-KR" altLang="en-US" b="1" dirty="0" err="1" smtClean="0">
                <a:latin typeface="+mn-ea"/>
                <a:ea typeface="+mn-ea"/>
              </a:rPr>
              <a:t>제품군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가장 널리 사용 중</a:t>
            </a: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latin typeface="+mn-ea"/>
                <a:ea typeface="+mn-ea"/>
              </a:rPr>
              <a:t>VMware Workstation : </a:t>
            </a:r>
            <a:r>
              <a:rPr lang="ko-KR" altLang="en-US" b="1" dirty="0">
                <a:latin typeface="+mn-ea"/>
                <a:ea typeface="+mn-ea"/>
              </a:rPr>
              <a:t>유료 제품으로 </a:t>
            </a:r>
            <a:r>
              <a:rPr lang="en-US" altLang="ko-KR" b="1" dirty="0">
                <a:latin typeface="+mn-ea"/>
                <a:ea typeface="+mn-ea"/>
              </a:rPr>
              <a:t>30</a:t>
            </a:r>
            <a:r>
              <a:rPr lang="ko-KR" altLang="en-US" b="1" dirty="0">
                <a:latin typeface="+mn-ea"/>
                <a:ea typeface="+mn-ea"/>
              </a:rPr>
              <a:t>일간 </a:t>
            </a:r>
            <a:r>
              <a:rPr lang="ko-KR" altLang="en-US" b="1" dirty="0" err="1">
                <a:latin typeface="+mn-ea"/>
                <a:ea typeface="+mn-ea"/>
              </a:rPr>
              <a:t>평가판을</a:t>
            </a:r>
            <a:r>
              <a:rPr lang="ko-KR" altLang="en-US" b="1" dirty="0">
                <a:latin typeface="+mn-ea"/>
                <a:ea typeface="+mn-ea"/>
              </a:rPr>
              <a:t> 무료로 사용할 수 </a:t>
            </a:r>
            <a:r>
              <a:rPr lang="ko-KR" altLang="en-US" b="1" dirty="0" smtClean="0">
                <a:latin typeface="+mn-ea"/>
                <a:ea typeface="+mn-ea"/>
              </a:rPr>
              <a:t>있음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endParaRPr lang="en-US" altLang="ko-KR" b="1" dirty="0">
              <a:latin typeface="+mn-ea"/>
              <a:ea typeface="+mn-ea"/>
            </a:endParaRPr>
          </a:p>
          <a:p>
            <a:pPr marL="1273175" lvl="2" indent="-358775">
              <a:spcBef>
                <a:spcPts val="15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latin typeface="+mn-ea"/>
                <a:ea typeface="+mn-ea"/>
              </a:rPr>
              <a:t>VMware Player : </a:t>
            </a:r>
            <a:r>
              <a:rPr lang="ko-KR" altLang="en-US" b="1" dirty="0">
                <a:latin typeface="+mn-ea"/>
                <a:ea typeface="+mn-ea"/>
              </a:rPr>
              <a:t>무료 제품으로 시리얼 번호도 필요 없이 바로 설치하여 사용할 수 </a:t>
            </a:r>
            <a:r>
              <a:rPr lang="ko-KR" altLang="en-US" b="1" dirty="0" smtClean="0">
                <a:latin typeface="+mn-ea"/>
                <a:ea typeface="+mn-ea"/>
              </a:rPr>
              <a:t>있음</a:t>
            </a:r>
            <a:r>
              <a:rPr lang="en-US" altLang="ko-KR" b="1" dirty="0" smtClean="0">
                <a:latin typeface="+mn-ea"/>
                <a:ea typeface="+mn-ea"/>
              </a:rPr>
              <a:t>. </a:t>
            </a:r>
            <a:r>
              <a:rPr lang="ko-KR" altLang="en-US" b="1" dirty="0" smtClean="0">
                <a:latin typeface="+mn-ea"/>
                <a:ea typeface="+mn-ea"/>
              </a:rPr>
              <a:t>상용 </a:t>
            </a:r>
            <a:r>
              <a:rPr lang="ko-KR" altLang="en-US" b="1" dirty="0">
                <a:latin typeface="+mn-ea"/>
                <a:ea typeface="+mn-ea"/>
              </a:rPr>
              <a:t>제품인 </a:t>
            </a:r>
            <a:r>
              <a:rPr lang="en-US" altLang="ko-KR" b="1" dirty="0">
                <a:latin typeface="+mn-ea"/>
                <a:ea typeface="+mn-ea"/>
              </a:rPr>
              <a:t>VMware Workstation</a:t>
            </a:r>
            <a:r>
              <a:rPr lang="ko-KR" altLang="en-US" b="1" dirty="0">
                <a:latin typeface="+mn-ea"/>
                <a:ea typeface="+mn-ea"/>
              </a:rPr>
              <a:t>의 기능을 대부분 </a:t>
            </a:r>
            <a:r>
              <a:rPr lang="ko-KR" altLang="en-US" b="1" dirty="0" smtClean="0">
                <a:latin typeface="+mn-ea"/>
                <a:ea typeface="+mn-ea"/>
              </a:rPr>
              <a:t>제공함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3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3068960"/>
            <a:ext cx="5184948" cy="32283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09665" y="4774481"/>
            <a:ext cx="1080120" cy="10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2864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500"/>
              </a:spcBef>
              <a:buFont typeface="Wingdings" panose="05000000000000000000" pitchFamily="2" charset="2"/>
              <a:buChar char="v"/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 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spcBef>
                <a:spcPts val="15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설치는 </a:t>
            </a:r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18.04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기준으로 함</a:t>
            </a:r>
            <a:r>
              <a:rPr lang="ko-KR" altLang="en-US" b="1" dirty="0">
                <a:latin typeface="+mn-ea"/>
              </a:rPr>
              <a:t> </a:t>
            </a:r>
            <a:endParaRPr lang="en-US" altLang="ko-KR" b="1" dirty="0"/>
          </a:p>
          <a:p>
            <a:pPr marL="800100" lvl="1" indent="-342900"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n-ea"/>
                <a:ea typeface="+mn-ea"/>
              </a:rPr>
              <a:t>IE</a:t>
            </a:r>
            <a:r>
              <a:rPr lang="ko-KR" altLang="en-US" b="1" dirty="0">
                <a:latin typeface="+mn-ea"/>
                <a:ea typeface="+mn-ea"/>
              </a:rPr>
              <a:t>에서 </a:t>
            </a:r>
            <a:r>
              <a:rPr lang="en-US" altLang="ko-KR" b="1" dirty="0">
                <a:latin typeface="+mn-ea"/>
                <a:ea typeface="+mn-ea"/>
              </a:rPr>
              <a:t>Ubuntu 18.04.5 release </a:t>
            </a:r>
            <a:r>
              <a:rPr lang="en-US" altLang="ko-KR" b="1" dirty="0">
                <a:latin typeface="+mn-ea"/>
                <a:ea typeface="+mn-ea"/>
                <a:hlinkClick r:id="rId3"/>
              </a:rPr>
              <a:t>https://releases.ubuntu.com/18.04.5/?_ga=2.158996730.1931960103.1599736552-1888727197.1599548933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접속</a:t>
            </a:r>
            <a:endParaRPr lang="en-US" altLang="ko-KR" b="1" dirty="0">
              <a:latin typeface="+mn-ea"/>
              <a:ea typeface="+mn-ea"/>
            </a:endParaRPr>
          </a:p>
          <a:p>
            <a:pPr marL="800100" lvl="1" indent="-342900"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n-ea"/>
                <a:ea typeface="+mn-ea"/>
              </a:rPr>
              <a:t>d</a:t>
            </a:r>
            <a:r>
              <a:rPr lang="en-US" altLang="ko-KR" b="1" dirty="0" smtClean="0">
                <a:latin typeface="+mn-ea"/>
                <a:ea typeface="+mn-ea"/>
              </a:rPr>
              <a:t>:\</a:t>
            </a:r>
            <a:r>
              <a:rPr lang="en-US" altLang="ko-KR" b="1" dirty="0">
                <a:latin typeface="+mn-ea"/>
                <a:ea typeface="+mn-ea"/>
              </a:rPr>
              <a:t>ubuntu </a:t>
            </a:r>
            <a:r>
              <a:rPr lang="ko-KR" altLang="en-US" b="1" dirty="0">
                <a:latin typeface="+mn-ea"/>
                <a:ea typeface="+mn-ea"/>
              </a:rPr>
              <a:t>폴더에 </a:t>
            </a:r>
            <a:r>
              <a:rPr lang="en-US" altLang="ko-KR" b="1" dirty="0">
                <a:latin typeface="+mn-ea"/>
                <a:ea typeface="+mn-ea"/>
              </a:rPr>
              <a:t>64-bit PC(AMD64) desktop image  </a:t>
            </a:r>
            <a:r>
              <a:rPr lang="ko-KR" altLang="en-US" b="1" dirty="0">
                <a:latin typeface="+mn-ea"/>
                <a:ea typeface="+mn-ea"/>
              </a:rPr>
              <a:t>다운로드</a:t>
            </a:r>
            <a:endParaRPr lang="en-US" altLang="ko-KR" b="1" dirty="0">
              <a:latin typeface="+mn-ea"/>
              <a:ea typeface="+mn-ea"/>
            </a:endParaRPr>
          </a:p>
          <a:p>
            <a:pPr marL="1273175" lvl="2" indent="-358775">
              <a:spcBef>
                <a:spcPts val="2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7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774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클릭 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Virtual Machine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1724225"/>
            <a:ext cx="6336704" cy="458509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89385" y="1925458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2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9"/>
          </p:nvPr>
        </p:nvSpPr>
        <p:spPr>
          <a:xfrm>
            <a:off x="3794866" y="6376243"/>
            <a:ext cx="2309918" cy="365125"/>
          </a:xfrm>
        </p:spPr>
        <p:txBody>
          <a:bodyPr/>
          <a:lstStyle/>
          <a:p>
            <a:pPr>
              <a:defRPr/>
            </a:pPr>
            <a:fld id="{D768FFF3-FF04-4CA7-A3C7-973525546080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25289" y="756049"/>
            <a:ext cx="96398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5975" lvl="1" indent="-358775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‘Typical(recommended)’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CCC54D-EB2C-4A77-BF9B-D17403A8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1249979"/>
            <a:ext cx="4076700" cy="37814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47457" y="2792880"/>
            <a:ext cx="1338272" cy="19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3102" y="4763708"/>
            <a:ext cx="732619" cy="19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7780" y="70581"/>
            <a:ext cx="7002285" cy="44468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</a:pPr>
            <a:r>
              <a:rPr lang="ko-KR" altLang="en-US" sz="2400" dirty="0" smtClean="0">
                <a:latin typeface="+mn-ea"/>
              </a:rPr>
              <a:t>우분투 리눅스 설치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061" y="139032"/>
            <a:ext cx="2339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latin typeface="+mn-ea"/>
                <a:ea typeface="+mn-ea"/>
              </a:rPr>
              <a:t>Ⅰ</a:t>
            </a:r>
            <a:r>
              <a:rPr lang="ko-KR" altLang="en-US" sz="1400" b="1" dirty="0" smtClean="0">
                <a:latin typeface="+mn-ea"/>
                <a:ea typeface="+mn-ea"/>
              </a:rPr>
              <a:t>장</a:t>
            </a:r>
            <a:r>
              <a:rPr lang="en-US" altLang="ko-KR" sz="1400" b="1" dirty="0">
                <a:latin typeface="+mn-ea"/>
                <a:ea typeface="+mn-ea"/>
              </a:rPr>
              <a:t>.  </a:t>
            </a:r>
            <a:r>
              <a:rPr lang="ko-KR" altLang="en-US" sz="1400" b="1" dirty="0" smtClean="0">
                <a:latin typeface="+mn-ea"/>
                <a:ea typeface="+mn-ea"/>
              </a:rPr>
              <a:t>리눅스 기초 및 설치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1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1323</Words>
  <Application>Microsoft Office PowerPoint</Application>
  <PresentationFormat>사용자 지정</PresentationFormat>
  <Paragraphs>274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Helvetica75</vt:lpstr>
      <vt:lpstr>HY견고딕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juhong</dc:creator>
  <cp:lastModifiedBy>DATA_LAB4</cp:lastModifiedBy>
  <cp:revision>373</cp:revision>
  <cp:lastPrinted>2013-10-01T01:40:38Z</cp:lastPrinted>
  <dcterms:created xsi:type="dcterms:W3CDTF">2010-01-22T01:09:25Z</dcterms:created>
  <dcterms:modified xsi:type="dcterms:W3CDTF">2023-03-02T00:10:26Z</dcterms:modified>
</cp:coreProperties>
</file>